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73" r:id="rId2"/>
    <p:sldId id="375" r:id="rId3"/>
    <p:sldId id="376" r:id="rId4"/>
    <p:sldId id="377" r:id="rId5"/>
    <p:sldId id="385" r:id="rId6"/>
    <p:sldId id="381" r:id="rId7"/>
    <p:sldId id="378" r:id="rId8"/>
    <p:sldId id="379" r:id="rId9"/>
    <p:sldId id="383" r:id="rId10"/>
    <p:sldId id="382" r:id="rId11"/>
    <p:sldId id="380" r:id="rId12"/>
    <p:sldId id="384" r:id="rId1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496D"/>
    <a:srgbClr val="666699"/>
    <a:srgbClr val="FFFF66"/>
    <a:srgbClr val="0033CC"/>
    <a:srgbClr val="C0C0C0"/>
    <a:srgbClr val="FF0000"/>
    <a:srgbClr val="33333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84138" autoAdjust="0"/>
  </p:normalViewPr>
  <p:slideViewPr>
    <p:cSldViewPr>
      <p:cViewPr>
        <p:scale>
          <a:sx n="102" d="100"/>
          <a:sy n="102" d="100"/>
        </p:scale>
        <p:origin x="-444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5B42F1A-9E21-4B76-956E-1C43E2C398A3}" type="datetimeFigureOut">
              <a:rPr lang="en-US"/>
              <a:pPr>
                <a:defRPr/>
              </a:pPr>
              <a:t>9/19/2014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BC3D506-828D-413C-AFDF-01182F4108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178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57" tIns="46079" rIns="92157" bIns="46079" numCol="1" anchor="t" anchorCtr="0" compatLnSpc="1">
            <a:prstTxWarp prst="textNoShape">
              <a:avLst/>
            </a:prstTxWarp>
          </a:bodyPr>
          <a:lstStyle>
            <a:lvl1pPr defTabSz="922338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57" tIns="46079" rIns="92157" bIns="46079" numCol="1" anchor="t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6612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57" tIns="46079" rIns="92157" bIns="460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57" tIns="46079" rIns="92157" bIns="46079" numCol="1" anchor="b" anchorCtr="0" compatLnSpc="1">
            <a:prstTxWarp prst="textNoShape">
              <a:avLst/>
            </a:prstTxWarp>
          </a:bodyPr>
          <a:lstStyle>
            <a:lvl1pPr defTabSz="922338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57" tIns="46079" rIns="92157" bIns="46079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Arial" charset="0"/>
              </a:defRPr>
            </a:lvl1pPr>
          </a:lstStyle>
          <a:p>
            <a:pPr>
              <a:defRPr/>
            </a:pPr>
            <a:fld id="{9A517D98-9C26-42D0-A47D-2F3031CE92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73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altLang="en-US" dirty="0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0330">
              <a:defRPr/>
            </a:pPr>
            <a:fld id="{2138BC90-E495-4425-8723-6E37CB53A7B4}" type="slidenum">
              <a:rPr lang="en-US" smtClean="0"/>
              <a:pPr defTabSz="930330">
                <a:defRPr/>
              </a:pPr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18317-2073-4A9C-A922-0ECE5AF61C16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E0F53-8F68-46F5-BF2E-6E0F4622CB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6DBC6-B230-4429-8295-826B27802E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B637F-0A64-4E81-AD5D-8DC5B3867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3400" y="1143000"/>
            <a:ext cx="39624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39624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DFCD7-C9CB-4FBA-9C8A-738540DD11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18CBF-0E2B-4699-AC1D-C533A02E4A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384DF-C847-43DA-90E9-CAC633224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DDAEF-76A2-472E-888B-25FF732F3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F734C-D3D0-4DA2-A3C7-D21505D4C9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D0443-DEF5-4ABA-AD3F-EED13E444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B1B49-05B6-46B8-AC9C-7C09213618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91300" y="152400"/>
            <a:ext cx="2019300" cy="63246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152400"/>
            <a:ext cx="5905500" cy="63246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EC98F-49AD-4C4D-A2D0-EF4575EDA5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162800" cy="6858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533400" y="1143000"/>
            <a:ext cx="8077200" cy="53340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23723-DBEB-475F-B4F5-23066471B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re. Contenu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162800" cy="6858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3400" y="1143000"/>
            <a:ext cx="3962400" cy="5334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48200" y="1143000"/>
            <a:ext cx="3962400" cy="5334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ACEFF-D9D1-4F0F-B032-7F292FAB62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header_8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-103188"/>
            <a:ext cx="9144000" cy="706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52400"/>
            <a:ext cx="7162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vert="horz" wrap="square" lIns="91429" tIns="45714" rIns="91429" bIns="4571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19200"/>
            <a:ext cx="8077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71800" y="6689725"/>
            <a:ext cx="3962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© Copyright 2010, Measurement Specialties, Inc.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D4B568D0-1BA5-4FB7-8C2A-8796167BE8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hf hdr="0"/>
  <p:txStyles>
    <p:titleStyle>
      <a:lvl1pPr algn="l" rtl="0" eaLnBrk="0" fontAlgn="base" hangingPunct="0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2pPr>
      <a:lvl3pPr algn="l" rtl="0" eaLnBrk="0" fontAlgn="base" hangingPunct="0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3pPr>
      <a:lvl4pPr algn="l" rtl="0" eaLnBrk="0" fontAlgn="base" hangingPunct="0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4pPr>
      <a:lvl5pPr algn="l" rtl="0" eaLnBrk="0" fontAlgn="base" hangingPunct="0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5pPr>
      <a:lvl6pPr marL="457200" algn="l" rtl="0" fontAlgn="base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6pPr>
      <a:lvl7pPr marL="914400" algn="l" rtl="0" fontAlgn="base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7pPr>
      <a:lvl8pPr marL="1371600" algn="l" rtl="0" fontAlgn="base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8pPr>
      <a:lvl9pPr marL="1828800" algn="l" rtl="0" fontAlgn="base">
        <a:lnSpc>
          <a:spcPct val="75000"/>
        </a:lnSpc>
        <a:spcBef>
          <a:spcPct val="0"/>
        </a:spcBef>
        <a:spcAft>
          <a:spcPct val="0"/>
        </a:spcAft>
        <a:defRPr sz="3200" b="1">
          <a:solidFill>
            <a:srgbClr val="FFCC00"/>
          </a:solidFill>
          <a:effectLst>
            <a:outerShdw blurRad="38100" dist="38100" dir="2700000" algn="tl">
              <a:srgbClr val="C0C0C0"/>
            </a:outerShdw>
          </a:effectLst>
          <a:latin typeface="Trebuchet MS" pitchFamily="34" charset="0"/>
        </a:defRPr>
      </a:lvl9pPr>
    </p:titleStyle>
    <p:bodyStyle>
      <a:lvl1pPr marL="234950" indent="-234950" algn="l" rtl="0" eaLnBrk="0" fontAlgn="base" hangingPunct="0">
        <a:spcBef>
          <a:spcPct val="25000"/>
        </a:spcBef>
        <a:spcAft>
          <a:spcPct val="0"/>
        </a:spcAft>
        <a:defRPr sz="2400" b="1">
          <a:solidFill>
            <a:srgbClr val="49496D"/>
          </a:solidFill>
          <a:latin typeface="+mn-lt"/>
          <a:ea typeface="+mn-ea"/>
          <a:cs typeface="+mn-cs"/>
        </a:defRPr>
      </a:lvl1pPr>
      <a:lvl2pPr marL="509588" indent="-160338" algn="l" rtl="0" eaLnBrk="0" fontAlgn="base" hangingPunct="0">
        <a:spcBef>
          <a:spcPct val="25000"/>
        </a:spcBef>
        <a:spcAft>
          <a:spcPct val="0"/>
        </a:spcAft>
        <a:buClr>
          <a:srgbClr val="FFCC00"/>
        </a:buClr>
        <a:buChar char="•"/>
        <a:defRPr sz="2000" b="1">
          <a:solidFill>
            <a:srgbClr val="666699"/>
          </a:solidFill>
          <a:latin typeface="+mn-lt"/>
        </a:defRPr>
      </a:lvl2pPr>
      <a:lvl3pPr marL="744538" indent="-117475" algn="l" rtl="0" eaLnBrk="0" fontAlgn="base" hangingPunct="0">
        <a:spcBef>
          <a:spcPct val="25000"/>
        </a:spcBef>
        <a:spcAft>
          <a:spcPct val="0"/>
        </a:spcAft>
        <a:buClr>
          <a:srgbClr val="FFCC00"/>
        </a:buClr>
        <a:buChar char="•"/>
        <a:defRPr b="1">
          <a:solidFill>
            <a:srgbClr val="666699"/>
          </a:solidFill>
          <a:latin typeface="+mn-lt"/>
        </a:defRPr>
      </a:lvl3pPr>
      <a:lvl4pPr marL="1084263" indent="-169863" algn="l" rtl="0" eaLnBrk="0" fontAlgn="base" hangingPunct="0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4pPr>
      <a:lvl5pPr marL="1319213" indent="-117475" algn="l" rtl="0" eaLnBrk="0" fontAlgn="base" hangingPunct="0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5pPr>
      <a:lvl6pPr marL="1776413" indent="-117475" algn="l" rtl="0" fontAlgn="base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6pPr>
      <a:lvl7pPr marL="2233613" indent="-117475" algn="l" rtl="0" fontAlgn="base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7pPr>
      <a:lvl8pPr marL="2690813" indent="-117475" algn="l" rtl="0" fontAlgn="base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8pPr>
      <a:lvl9pPr marL="3148013" indent="-117475" algn="l" rtl="0" fontAlgn="base">
        <a:spcBef>
          <a:spcPct val="25000"/>
        </a:spcBef>
        <a:spcAft>
          <a:spcPct val="0"/>
        </a:spcAft>
        <a:buClr>
          <a:srgbClr val="FFCC00"/>
        </a:buClr>
        <a:buChar char="•"/>
        <a:defRPr sz="1600" b="1">
          <a:solidFill>
            <a:srgbClr val="66669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76201" y="-152400"/>
            <a:ext cx="9648657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4343400" y="4527550"/>
            <a:ext cx="4800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800" b="1" dirty="0">
              <a:latin typeface="Trebuchet MS" pitchFamily="34" charset="0"/>
            </a:endParaRPr>
          </a:p>
          <a:p>
            <a:endParaRPr lang="en-US" sz="1200" b="1" dirty="0">
              <a:latin typeface="Trebuchet MS" pitchFamily="34" charset="0"/>
            </a:endParaRPr>
          </a:p>
          <a:p>
            <a:r>
              <a:rPr lang="en-US" b="1" dirty="0">
                <a:latin typeface="Trebuchet MS" pitchFamily="34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1600" y="289560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j-lt"/>
              </a:rPr>
              <a:t>In Vehicle Pressure Data System (FDS1)</a:t>
            </a:r>
          </a:p>
          <a:p>
            <a:endParaRPr lang="en-US" dirty="0"/>
          </a:p>
        </p:txBody>
      </p:sp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1676400" y="6070600"/>
            <a:ext cx="6962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en-US" b="1" dirty="0" smtClean="0">
                <a:solidFill>
                  <a:schemeClr val="bg1"/>
                </a:solidFill>
                <a:latin typeface="Trebuchet MS" pitchFamily="34" charset="0"/>
              </a:rPr>
              <a:t>Melvin Byrd</a:t>
            </a:r>
            <a:endParaRPr lang="en-US" altLang="en-US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r"/>
            <a:r>
              <a:rPr lang="en-US" altLang="en-US" b="1" dirty="0" smtClean="0">
                <a:solidFill>
                  <a:schemeClr val="bg1"/>
                </a:solidFill>
                <a:latin typeface="Trebuchet MS" pitchFamily="34" charset="0"/>
              </a:rPr>
              <a:t>Regional Sales Manager, AR Group, MEAS</a:t>
            </a:r>
            <a:endParaRPr lang="en-US" altLang="en-US" b="1" dirty="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r>
              <a:rPr lang="en-US" dirty="0" smtClean="0"/>
              <a:t>What is this Product?</a:t>
            </a:r>
          </a:p>
          <a:p>
            <a:pPr marL="514350" indent="-514350">
              <a:lnSpc>
                <a:spcPct val="150000"/>
              </a:lnSpc>
            </a:pPr>
            <a:r>
              <a:rPr lang="en-US" dirty="0" smtClean="0"/>
              <a:t>Portable, Rugged ESP Scanner Interface</a:t>
            </a:r>
          </a:p>
          <a:p>
            <a:pPr marL="731838" lvl="1" indent="-457200">
              <a:lnSpc>
                <a:spcPct val="150000"/>
              </a:lnSpc>
            </a:pPr>
            <a:r>
              <a:rPr lang="en-US" dirty="0" smtClean="0"/>
              <a:t>Based off existing DTC Initium circuitry</a:t>
            </a:r>
          </a:p>
          <a:p>
            <a:pPr marL="731838" lvl="1" indent="-457200">
              <a:lnSpc>
                <a:spcPct val="150000"/>
              </a:lnSpc>
            </a:pPr>
            <a:r>
              <a:rPr lang="en-US" dirty="0" smtClean="0"/>
              <a:t>Optimized for “in flight” test operation</a:t>
            </a:r>
          </a:p>
          <a:p>
            <a:pPr marL="731838" lvl="1" indent="-457200">
              <a:lnSpc>
                <a:spcPct val="150000"/>
              </a:lnSpc>
            </a:pPr>
            <a:r>
              <a:rPr lang="en-US" dirty="0" smtClean="0"/>
              <a:t>INITIUM - Repackaged to look the part</a:t>
            </a:r>
          </a:p>
          <a:p>
            <a:pPr marL="514350" indent="-514350">
              <a:lnSpc>
                <a:spcPct val="150000"/>
              </a:lnSpc>
            </a:pPr>
            <a:r>
              <a:rPr lang="en-US" dirty="0" smtClean="0"/>
              <a:t>Why was it created?</a:t>
            </a:r>
          </a:p>
          <a:p>
            <a:pPr marL="788988" lvl="1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Fills the gap in DACUs left by discontinued S8256</a:t>
            </a:r>
          </a:p>
          <a:p>
            <a:pPr marL="788988" lvl="1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Offers users another option for pressure scanner interfaces considering the lack of progress by the “Big Three”</a:t>
            </a:r>
          </a:p>
          <a:p>
            <a:pPr marL="788988" lvl="1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*Requires inventory conversion from Temp Sense to DTC 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2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8" name="Rectangle 8"/>
          <p:cNvSpPr>
            <a:spLocks noGrp="1" noChangeArrowheads="1"/>
          </p:cNvSpPr>
          <p:nvPr>
            <p:ph type="title"/>
          </p:nvPr>
        </p:nvSpPr>
        <p:spPr>
          <a:xfrm>
            <a:off x="533400" y="349224"/>
            <a:ext cx="7315200" cy="463576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dirty="0" smtClean="0">
                <a:effectLst/>
              </a:rPr>
              <a:t>In Vehicle Pressure Data System</a:t>
            </a:r>
            <a:endParaRPr lang="en-US" dirty="0" smtClean="0"/>
          </a:p>
        </p:txBody>
      </p:sp>
      <p:sp>
        <p:nvSpPr>
          <p:cNvPr id="4099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100723"/>
            <a:ext cx="3803650" cy="4862858"/>
          </a:xfrm>
        </p:spPr>
        <p:txBody>
          <a:bodyPr anchor="ctr">
            <a:spAutoFit/>
          </a:bodyPr>
          <a:lstStyle/>
          <a:p>
            <a:pPr marL="0" indent="0" eaLnBrk="1" hangingPunct="1"/>
            <a:r>
              <a:rPr lang="en-US" sz="2000" dirty="0" smtClean="0"/>
              <a:t>S8256 - Discontinued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Military Aircraft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Commercial/Private Aircraft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Long Haul Truck 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496 Channel Max</a:t>
            </a:r>
          </a:p>
          <a:p>
            <a:pPr marL="0" indent="0" eaLnBrk="1" hangingPunct="1"/>
            <a:r>
              <a:rPr lang="en-US" sz="2000" b="0" i="1" dirty="0" smtClean="0"/>
              <a:t>Conventional Scanners with personality EPROM </a:t>
            </a:r>
            <a:r>
              <a:rPr lang="en-US" sz="1800" b="0" i="1" dirty="0" smtClean="0"/>
              <a:t>(Temp Sense)</a:t>
            </a:r>
          </a:p>
          <a:p>
            <a:pPr marL="0" indent="0" eaLnBrk="1" hangingPunct="1"/>
            <a:r>
              <a:rPr lang="en-US" sz="2000" b="0" dirty="0" smtClean="0"/>
              <a:t> </a:t>
            </a:r>
          </a:p>
          <a:p>
            <a:pPr marL="0" indent="0" eaLnBrk="1" hangingPunct="1"/>
            <a:r>
              <a:rPr lang="en-US" sz="2000" dirty="0" smtClean="0"/>
              <a:t>FDS1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All of the above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US" sz="2000" b="0" dirty="0" smtClean="0"/>
              <a:t>512 Channel Max</a:t>
            </a:r>
          </a:p>
          <a:p>
            <a:pPr marL="0" indent="0" eaLnBrk="1" hangingPunct="1"/>
            <a:r>
              <a:rPr lang="en-US" sz="2000" b="0" dirty="0" smtClean="0"/>
              <a:t>HD DTC Scanners / Direct Connection</a:t>
            </a:r>
            <a:endParaRPr lang="en-US" sz="2200" dirty="0" smtClean="0"/>
          </a:p>
        </p:txBody>
      </p:sp>
      <p:sp>
        <p:nvSpPr>
          <p:cNvPr id="4101" name="AutoShape 2" descr="data:image/jpeg;base64,/9j/4AAQSkZJRgABAQAAAQABAAD/2wCEAAkGBhAPEA0PEBAQDw8QDw0QDxAMDw8PDw0QFBAVFBQQFBQXHCYeFxkjGRQSHy8gJCcpLCwsFR4xNTAqNSYrLCkBCQoKDgwOFA8PFCkcHBwpKSwpKSkpLCkpKSksLCksLCwpKSkpKSwpKSkpKSkpKSwpKSkpKSkpKSkpKSkpKSwpKf/AABEIAQQAwgMBIgACEQEDEQH/xAAbAAACAgMBAAAAAAAAAAAAAAABAgADBAUGB//EADkQAAICAQAHBAkDAwQDAAAAAAABAhEDBAUSITFBUQZhcZETIjJCUoGhscFy0fAVouEHI2OCFGKS/8QAGQEAAwEBAQAAAAAAAAAAAAAAAAEDAgQF/8QAIhEBAAMAAgICAwEBAAAAAAAAAAECEQMxBCESQSIyUXFh/9oADAMBAAIRAxEAPwDjUg0NRKPceWWg0Gg0ALRKGoNAC0ShqDQgWg0MkGgItEoag0ALQaGoKQjCg0NQUhGVINDxiNKAjVNAodoFDIKFaHoFCGkojQ1EoZK9ghZRBhRRKHolGgWiUNRKABRKGolAQJBoNEoDCg0GgpCIKJQ1BoDBINBSGSECpDqIUiyEBSYQgXZcPDwLMGGza6Rq1+jxyrja8icz7biuufljEcDYZdHoxZxNRLMxjHolFjQrRpklAoeiUAJRB6IBseg0Gg0bZLQaGolAC0Gg0GgMtBoZIlAQJESGoNCMtBSDQyQAEhkgpDJCCRib7UHZqek+s2oY06cnvbfNJGjuk2+W87vsDoTjgllld5Jbk+UVfD535HNz3mtfTo4aRafbcat7J6NCvUc31yNv6LcdFpeqcb0eeNQglsOqilXB39DF0Z70ZuuNN9Ho853W6lfeefEzM9u2YiIeRa2w7MpLvNPOJuNZ6RtSk+9mqmj06dPPv2x2hXEuaEaKJK6JQ9EoYJQRqIBsaiUNRKNsloNDUGgBaJQ1BSAFoNBoNCBUg0NRKAwSCkMohSEASGSCkMkZkBHC8kseJcZtbuu/cvM9a0HRVix48a4Qio+NLe/Ozz7sLoPptJlmauONWvHhH8s9Iieb5Fttj0OCuV1fhRru22l7ODFC/ac3/wDNfubPEjlf9QNI/wBzR4dMcn5yr8GOGNvDfLOVcXnlbZjsy8UFKcU9ycldlWl4tmc4/DKUfJ0enDzp/rHaFaHoFDZJRKHoFAC0QagjDFolDUSjZBRKGoOyALRKGoNAC0GhqJQAtB2RkgpCAJBSCkGhGiRTpmTZjS4yeyvy/IvSK9XaK9J0vHiXBSUfBt+s/l+DF5yG6RsvQ+xerfQ6LB1Usnrvw936b/mdDBFeKCikluSSSXRJUXQR48zs69SIyMZOBHB9vst6Ul8OKC822d7hR5t2yybWmZ+7Yj5Qj+7Ojxo/JDyJ/FpYzpp+fhzK8jtt822/MZi0eg4JklAoeiUMiUSh6JQAlEHogBi0TZHolGyLQaGolAC0GhqJQAtBoag0AKkFIZIiQgFBSCkMkBqdJy7EJS6Ld3t8F50dH/p1qvfPO17K2IvrOW+T/nU5LWEtqcMfJevLx4RX3fkeq9nNX+g0bFCqk47UvGW+vsvkcXk29Y6/Hr71tUi6CK4ougjgdq6CPK+0GTb0rSX/AM2SvBSaX2PVoOlZ5Dpc9qc5dZzfm2dnix7mXL5HUKPRsRosBR2uImyTZHolARNkmyPRNkDJRB6IBsSg0NQaNsEoNDUGgBKDQ1BoAVIlD0SgBaCkNQUhGVIkmkm3uSVvwLKMHW2WlDGuOSW/9C3v8IUzhxGsjsrq16RpUXJcZbck+UI76fySXzR6zFHLdiNXbMcmd8ZtQjarcuP1ryOsijy+a22elxRlTRRdFFcUWxIqjpU9nFkl0hN+UWeSNHqWvcmzoukP/iml4tUvueXtHd43UuPyO4VtAosaJR1OXCUSh6JQDCUSh6JQjwtEHogtPGHQaGoNFUyUGhqDQAlBSHoNBoJshoag0LQWg0NQUgPCqJo4N59Ik1vSaxwrnT3v5s2mtdJ9FinJe0/Vh+qW7938jL7Aaq2ssG1uxpzfe1w+tfUlyWyFeOuy9E1Zoaw4sWNe5FJ975vzZmxFiixI8vXonii2CEii2CEGr7VzrRMvfsL+9P8AB500d92znWjpdckPomzhGju8f1Vx8/7K2gUO0Sjo1AlEoeg0GglEoeg0LTJskHogtGMOg7I9EoqnhFEKQ+yGgPCUGhqDsgMJQaGoNAZdkOyNQmkZljhKb4RTk++uQhjTa0yekzKF+riVy/XL9l9z0PsLq/0ej7bXrZXf/Vbl9bOJ7NagnnuU6Usstp7TW63xrjVHq2i4VCMYRVRjFRXglRw89/p2cNftekPFCIeJyulZEyMMG+BREycOfZAnOdu53jwRqntyb+Ua/JxLR1/bfSdqWGO7dGb82l+Dk2jv4f1hxcv7SqolD0Simp4SiUPQdkWjCURIfZJQtaiC0AsogaeMSiUPRKLpFoNDUGgBaJQ1BoWjC0Gg0GhaeFo0HabWSi4YVTdqc1y/9Yv7/JG01trOOj43N75PdCPOcv26mn7J9np6dmefNfottucnxySv2I93XpwJ3vER7bpXZdr/AKfaskoPSct3NbOJS+HnL58F8ztFM1uLNGKUY0kkklHgkuCRdHKefaflOu6sZGM6MixSMKOZFkcxhpmbYymYiyh9IAc32qybWZLpjivNt/k0uydBrXVuXJlc1D1ajvm1FWl3mjycXz3velSZ2cdvURDkvX3Myq2CUhgUU1gCBolC0YFEoaiUGnhaIPskFoYtEoIUjo1LAoNDJEoWjC0GhqJQaeFoxdYaxhgjtS3v3Yr2pPp/kbWemrDjc+L4RXVvqcTpunSm3Ob2pPr9hxGlLPho0tJyem0mVQ92EXTcei6L7nUaHr3HBKCThCKSjHGqSXQ4N6xyda8Cn/zcjb9eW/oyF+ObdyvS8Q9d0PWUZq4O0ZsNJl0/nzPItW62yY5r1pOuTkeh6uz+lxxmpWmuXJ80ct6TVet4s6COeXX7F2PLJ8fuaeK735l0X0bvxZNRuE3/ABjbUuTa8GzW4tJlwveXx0mXX6AHPa50p5ZZsWRuULlHfKTqt1rfxMTRKUYwTVxjGNtb5Uqvlv3Go1pr2UM+eLinWXJwbW7aZVHtBjfGMl4UzqrS0dOa1on06aiUanRe0WF7pTrvkmq8TbwmpJNNNPemnaZpMNkNDAFoCiBolBp4hCUQWtMbZCoj0Gjo1IlBoag7ItGFolDUYet9N9DilL3n6sP1P+WHcifTmu0un7eTYT9XHa8Zc2c/mlyL8jbfV2RaryPovEtMxWMYrEz7Ybe4GPibD+jTfvJc2DRNUSlFSulLevAlN43tT4yx8bpp+fhzOz7O6XsbKe6E20q68mc8tRS+JG21XoM4pRcludolyTWYbpExLtIyLYSKdGwNxi7T3Ivjo0uhxuo9X4l2J3u5lccMug2w/BrmI3m/arFsaXpC4evfnFM07kdX270T/chn96SUJrlcVul81RyZ6PHO1hwXjLSm1wM3Vuusmjv1bcOcH7L8Oj7zEhOlTVx3vdxjfFr9gSjxrerq6aN9+pZ/7DvdW65xaQvVdTq3CW6S7+9d5m2eawyNNNNpp2mnTT6pnQ6s7VNVHN6y5ZI+0v1Ln4r6krccx03F4+3U2SzHx6SppSi1KL4OLtMO2TxvYX7RCjb8Ahh6sSDQ9Eo3rBEg0NQBaAo43tJrD0mTZT9SG5d8ub/nQ6PXmsPQ4m17cvVh+X5HCS3luOPtO8/S3Rcdy8N5somLouKl47zJrcSvbZWpGQTTMuzjlW+U6xx8XuL8MdmMYpbopLf3GNmW1lw4+WNPJLx4R/JnIm2dWXYJ00ymI6Mybr9V5LibCJzeqdLpR38HTOijIjaFYlfEugzGjItjIy01Ha/QlPFjktzjJ70k9m1utc13HHLRccnszxxjNclwkvij3fY9F0/D6TDkh1i68VvX2OEz4lNU91b006lF9U+pWk+krx7YWTUOJ8G4/OzGlqGa9iafdJcV0ZsMOkNNQybpe7Jbo5PDpLuMtSLfOU/hDl9I1Zkg/YdVxTtXfBc+/eYzg1xVfI7O0UvRo9FXRpNf4NRyzHbE8UT05rQtPyYXcHV8Yv2ZeK/J0+rde48yp1Cfwt2n4P8AHExP6fhyWtnZlzXsvxroY+Xs9H3ZtPvSHN62KKWh0u2ujIc0tA0lbll3Lh6zILK/1r8v47AhAmdGABhNR2k1j6LE4p+vO14R5v8AA4jZwT6jXOa+1l6bK69iPqx70ufzNfhhtSX1EkzL0PHuvr9jovPxriNI2fbKigpraW/ct7/AEt66fWynTJbGOcl7U2oR8XuX03nLLpHVz23ly/HKo/pjuX5M9FGj4VCMYr3UkXIAsQ6K0MjJsvQ8tSXRnV6LmTit6fgzi4nQ6lmrfejFm6t4mWwZRFlkGSUZUJHE6z0f0eXJHkpNrwe9HZQZz3ajB68MnxRp+KNU7Zs0OXFGacZK0/5ZRHPLE1HI7hwjkfLun+/MybI0nae9PinwZVI20+X8RYpGt2ZYfZueLnHjLF3x6x7uKM3FmUkmmmnwaGDzxqXFeDXFeBIKS4vaXJ8yJhUhAfSrq/qQNkGG42xXkKr/AIw0VyIS2ZTJnSTb3JK2+hw2ttOebJKT4cI9yXA33afWCjFYY8Xvm105ROWZfjiIjUrz7wIQtpGxhGijRcXPr9jKSI3tsq0jIR/fcY+f182OHu4ltv8AVwiZSklcnwimzG1c7Usj45JN/LkiSjNRYkVbT5Lz4Fkb7gNYkFC0+v072FIQMjZap0nZkaxItwZNlpoUm7PFlTRdGRrNWaRcavevsbCLISrDIjI1/aLDtYdr4JJ/LgZsZEz4vSQlB+8mggS4ggcuNxbi+KbT+QhdI6MXLori3PFSk/ag/Yyfs+8yAgTHwaQp3VxmvbhPivFflGRHLvp7n0fPvT5lOkaIp098Zr2Zx3Sj+67ilaTTWPMkm36s1uhPwfuy/iH/AIbOshTsv4peS/YABv7TfBvx4FOmaZ6ODm6VLcur6Aln5fRHOa909zeynUY/Vl602ULXyGr0vSHOUpN722yrHvaQroyNFhz8it5yE6RssmCoaUqVkSEyu3GN978F/mjlmXTEMbTW1CMW7nkkorore/d5GwxY1FJLkkjX42smkN+7iVf9n/H5GyihGeKsZCpDIQMnw+YRb/IyYjFDISwpgTd6my70uqr5m9izk9Az7MjpYZrVk7KVZakWwkYayFsJmG3P9ocOzmbXCST+fM1lm97R421jl03N/U0LK1n0nPYksVyrju8dyEeePxLzs0ytsGXFGScZLaT4p8GV+mXST8Iyf4D6R/BL+1fkAxv6UuWbMlySk6S6EMrbl8H9yAPZGQztNezCbXGuJyGaTbdkIdvH0479qa/H3NlBVuIQjy9q8Z0Y0Xc8z5rcvBRv8kIQlaA1JBejcucpybfXfRsGQgSIGOPZ5t31dj2AhmOjBy3r5/YdMhAAjIhBhZFnRardxV9CEMW6OvbYIMsldCEJKsbWnr4Mlvgk1VbmcrPAubk/GTX2oBClWLIsEV7q8kWJfLwIQ2yISEAAQhBm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4102" name="AutoShape 4" descr="data:image/jpeg;base64,/9j/4AAQSkZJRgABAQAAAQABAAD/2wCEAAkGBhAPEA0PEBAQDw8QDw0QDxAMDw8PDw0QFBAVFBQQFBQXHCYeFxkjGRQSHy8gJCcpLCwsFR4xNTAqNSYrLCkBCQoKDgwOFA8PFCkcHBwpKSwpKSkpLCkpKSksLCksLCwpKSkpKSwpKSkpKSkpKSwpKSkpKSkpKSkpKSkpKSwpKf/AABEIAQQAwgMBIgACEQEDEQH/xAAbAAACAgMBAAAAAAAAAAAAAAABAgADBAUGB//EADkQAAICAQAHBAkDAwQDAAAAAAABAhEDBAUSITFBUQZhcZETIjJCUoGhscFy0fAVouEHI2OCFGKS/8QAGQEAAwEBAQAAAAAAAAAAAAAAAAEDAgQF/8QAIhEBAAMAAgICAwEBAAAAAAAAAAECEQMxBCESQSIyUXFh/9oADAMBAAIRAxEAPwDjUg0NRKPceWWg0Gg0ALRKGoNAC0ShqDQgWg0MkGgItEoag0ALQaGoKQjCg0NQUhGVINDxiNKAjVNAodoFDIKFaHoFCGkojQ1EoZK9ghZRBhRRKHolGgWiUNRKABRKGolAQJBoNEoDCg0GgpCIKJQ1BoDBINBSGSECpDqIUiyEBSYQgXZcPDwLMGGza6Rq1+jxyrja8icz7biuufljEcDYZdHoxZxNRLMxjHolFjQrRpklAoeiUAJRB6IBseg0Gg0bZLQaGolAC0Gg0GgMtBoZIlAQJESGoNCMtBSDQyQAEhkgpDJCCRib7UHZqek+s2oY06cnvbfNJGjuk2+W87vsDoTjgllld5Jbk+UVfD535HNz3mtfTo4aRafbcat7J6NCvUc31yNv6LcdFpeqcb0eeNQglsOqilXB39DF0Z70ZuuNN9Ho853W6lfeefEzM9u2YiIeRa2w7MpLvNPOJuNZ6RtSk+9mqmj06dPPv2x2hXEuaEaKJK6JQ9EoYJQRqIBsaiUNRKNsloNDUGgBaJQ1BSAFoNBoNCBUg0NRKAwSCkMohSEASGSCkMkZkBHC8kseJcZtbuu/cvM9a0HRVix48a4Qio+NLe/Ozz7sLoPptJlmauONWvHhH8s9Iieb5Fttj0OCuV1fhRru22l7ODFC/ac3/wDNfubPEjlf9QNI/wBzR4dMcn5yr8GOGNvDfLOVcXnlbZjsy8UFKcU9ycldlWl4tmc4/DKUfJ0enDzp/rHaFaHoFDZJRKHoFAC0QagjDFolDUSjZBRKGoOyALRKGoNAC0GhqJQAtB2RkgpCAJBSCkGhGiRTpmTZjS4yeyvy/IvSK9XaK9J0vHiXBSUfBt+s/l+DF5yG6RsvQ+xerfQ6LB1Usnrvw936b/mdDBFeKCikluSSSXRJUXQR48zs69SIyMZOBHB9vst6Ul8OKC822d7hR5t2yybWmZ+7Yj5Qj+7Ojxo/JDyJ/FpYzpp+fhzK8jtt822/MZi0eg4JklAoeiUMiUSh6JQAlEHogBi0TZHolGyLQaGolAC0GhqJQAtBoag0AKkFIZIiQgFBSCkMkBqdJy7EJS6Ld3t8F50dH/p1qvfPO17K2IvrOW+T/nU5LWEtqcMfJevLx4RX3fkeq9nNX+g0bFCqk47UvGW+vsvkcXk29Y6/Hr71tUi6CK4ougjgdq6CPK+0GTb0rSX/AM2SvBSaX2PVoOlZ5Dpc9qc5dZzfm2dnix7mXL5HUKPRsRosBR2uImyTZHolARNkmyPRNkDJRB6IBsSg0NQaNsEoNDUGgBKDQ1BoAVIlD0SgBaCkNQUhGVIkmkm3uSVvwLKMHW2WlDGuOSW/9C3v8IUzhxGsjsrq16RpUXJcZbck+UI76fySXzR6zFHLdiNXbMcmd8ZtQjarcuP1ryOsijy+a22elxRlTRRdFFcUWxIqjpU9nFkl0hN+UWeSNHqWvcmzoukP/iml4tUvueXtHd43UuPyO4VtAosaJR1OXCUSh6JQDCUSh6JQjwtEHogtPGHQaGoNFUyUGhqDQAlBSHoNBoJshoag0LQWg0NQUgPCqJo4N59Ik1vSaxwrnT3v5s2mtdJ9FinJe0/Vh+qW7938jL7Aaq2ssG1uxpzfe1w+tfUlyWyFeOuy9E1Zoaw4sWNe5FJ975vzZmxFiixI8vXonii2CEii2CEGr7VzrRMvfsL+9P8AB500d92znWjpdckPomzhGju8f1Vx8/7K2gUO0Sjo1AlEoeg0GglEoeg0LTJskHogtGMOg7I9EoqnhFEKQ+yGgPCUGhqDsgMJQaGoNAZdkOyNQmkZljhKb4RTk++uQhjTa0yekzKF+riVy/XL9l9z0PsLq/0ej7bXrZXf/Vbl9bOJ7NagnnuU6Usstp7TW63xrjVHq2i4VCMYRVRjFRXglRw89/p2cNftekPFCIeJyulZEyMMG+BREycOfZAnOdu53jwRqntyb+Ua/JxLR1/bfSdqWGO7dGb82l+Dk2jv4f1hxcv7SqolD0Simp4SiUPQdkWjCURIfZJQtaiC0AsogaeMSiUPRKLpFoNDUGgBaJQ1BoWjC0Gg0GhaeFo0HabWSi4YVTdqc1y/9Yv7/JG01trOOj43N75PdCPOcv26mn7J9np6dmefNfottucnxySv2I93XpwJ3vER7bpXZdr/AKfaskoPSct3NbOJS+HnL58F8ztFM1uLNGKUY0kkklHgkuCRdHKefaflOu6sZGM6MixSMKOZFkcxhpmbYymYiyh9IAc32qybWZLpjivNt/k0uydBrXVuXJlc1D1ajvm1FWl3mjycXz3velSZ2cdvURDkvX3Myq2CUhgUU1gCBolC0YFEoaiUGnhaIPskFoYtEoIUjo1LAoNDJEoWjC0GhqJQaeFoxdYaxhgjtS3v3Yr2pPp/kbWemrDjc+L4RXVvqcTpunSm3Ob2pPr9hxGlLPho0tJyem0mVQ92EXTcei6L7nUaHr3HBKCThCKSjHGqSXQ4N6xyda8Cn/zcjb9eW/oyF+ObdyvS8Q9d0PWUZq4O0ZsNJl0/nzPItW62yY5r1pOuTkeh6uz+lxxmpWmuXJ80ct6TVet4s6COeXX7F2PLJ8fuaeK735l0X0bvxZNRuE3/ABjbUuTa8GzW4tJlwveXx0mXX6AHPa50p5ZZsWRuULlHfKTqt1rfxMTRKUYwTVxjGNtb5Uqvlv3Go1pr2UM+eLinWXJwbW7aZVHtBjfGMl4UzqrS0dOa1on06aiUanRe0WF7pTrvkmq8TbwmpJNNNPemnaZpMNkNDAFoCiBolBp4hCUQWtMbZCoj0Gjo1IlBoag7ItGFolDUYet9N9DilL3n6sP1P+WHcifTmu0un7eTYT9XHa8Zc2c/mlyL8jbfV2RaryPovEtMxWMYrEz7Ybe4GPibD+jTfvJc2DRNUSlFSulLevAlN43tT4yx8bpp+fhzOz7O6XsbKe6E20q68mc8tRS+JG21XoM4pRcludolyTWYbpExLtIyLYSKdGwNxi7T3Ivjo0uhxuo9X4l2J3u5lccMug2w/BrmI3m/arFsaXpC4evfnFM07kdX270T/chn96SUJrlcVul81RyZ6PHO1hwXjLSm1wM3Vuusmjv1bcOcH7L8Oj7zEhOlTVx3vdxjfFr9gSjxrerq6aN9+pZ/7DvdW65xaQvVdTq3CW6S7+9d5m2eawyNNNNpp2mnTT6pnQ6s7VNVHN6y5ZI+0v1Ln4r6krccx03F4+3U2SzHx6SppSi1KL4OLtMO2TxvYX7RCjb8Ahh6sSDQ9Eo3rBEg0NQBaAo43tJrD0mTZT9SG5d8ub/nQ6PXmsPQ4m17cvVh+X5HCS3luOPtO8/S3Rcdy8N5somLouKl47zJrcSvbZWpGQTTMuzjlW+U6xx8XuL8MdmMYpbopLf3GNmW1lw4+WNPJLx4R/JnIm2dWXYJ00ymI6Mybr9V5LibCJzeqdLpR38HTOijIjaFYlfEugzGjItjIy01Ha/QlPFjktzjJ70k9m1utc13HHLRccnszxxjNclwkvij3fY9F0/D6TDkh1i68VvX2OEz4lNU91b006lF9U+pWk+krx7YWTUOJ8G4/OzGlqGa9iafdJcV0ZsMOkNNQybpe7Jbo5PDpLuMtSLfOU/hDl9I1Zkg/YdVxTtXfBc+/eYzg1xVfI7O0UvRo9FXRpNf4NRyzHbE8UT05rQtPyYXcHV8Yv2ZeK/J0+rde48yp1Cfwt2n4P8AHExP6fhyWtnZlzXsvxroY+Xs9H3ZtPvSHN62KKWh0u2ujIc0tA0lbll3Lh6zILK/1r8v47AhAmdGABhNR2k1j6LE4p+vO14R5v8AA4jZwT6jXOa+1l6bK69iPqx70ufzNfhhtSX1EkzL0PHuvr9jovPxriNI2fbKigpraW/ct7/AEt66fWynTJbGOcl7U2oR8XuX03nLLpHVz23ly/HKo/pjuX5M9FGj4VCMYr3UkXIAsQ6K0MjJsvQ8tSXRnV6LmTit6fgzi4nQ6lmrfejFm6t4mWwZRFlkGSUZUJHE6z0f0eXJHkpNrwe9HZQZz3ajB68MnxRp+KNU7Zs0OXFGacZK0/5ZRHPLE1HI7hwjkfLun+/MybI0nae9PinwZVI20+X8RYpGt2ZYfZueLnHjLF3x6x7uKM3FmUkmmmnwaGDzxqXFeDXFeBIKS4vaXJ8yJhUhAfSrq/qQNkGG42xXkKr/AIw0VyIS2ZTJnSTb3JK2+hw2ttOebJKT4cI9yXA33afWCjFYY8Xvm105ROWZfjiIjUrz7wIQtpGxhGijRcXPr9jKSI3tsq0jIR/fcY+f182OHu4ltv8AVwiZSklcnwimzG1c7Usj45JN/LkiSjNRYkVbT5Lz4Fkb7gNYkFC0+v072FIQMjZap0nZkaxItwZNlpoUm7PFlTRdGRrNWaRcavevsbCLISrDIjI1/aLDtYdr4JJ/LgZsZEz4vSQlB+8mggS4ggcuNxbi+KbT+QhdI6MXLori3PFSk/ag/Yyfs+8yAgTHwaQp3VxmvbhPivFflGRHLvp7n0fPvT5lOkaIp098Zr2Zx3Sj+67ilaTTWPMkm36s1uhPwfuy/iH/AIbOshTsv4peS/YABv7TfBvx4FOmaZ6ODm6VLcur6Aln5fRHOa909zeynUY/Vl602ULXyGr0vSHOUpN722yrHvaQroyNFhz8it5yE6RssmCoaUqVkSEyu3GN978F/mjlmXTEMbTW1CMW7nkkorore/d5GwxY1FJLkkjX42smkN+7iVf9n/H5GyihGeKsZCpDIQMnw+YRb/IyYjFDISwpgTd6my70uqr5m9izk9Az7MjpYZrVk7KVZakWwkYayFsJmG3P9ocOzmbXCST+fM1lm97R421jl03N/U0LK1n0nPYksVyrju8dyEeePxLzs0ytsGXFGScZLaT4p8GV+mXST8Iyf4D6R/BL+1fkAxv6UuWbMlySk6S6EMrbl8H9yAPZGQztNezCbXGuJyGaTbdkIdvH0479qa/H3NlBVuIQjy9q8Z0Y0Xc8z5rcvBRv8kIQlaA1JBejcucpybfXfRsGQgSIGOPZ5t31dj2AhmOjBy3r5/YdMhAAjIhBhZFnRardxV9CEMW6OvbYIMsldCEJKsbWnr4Mlvgk1VbmcrPAubk/GTX2oBClWLIsEV7q8kWJfLwIQ2yISEAAQhBm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8" name="Espace réservé du pied de page 2"/>
          <p:cNvSpPr txBox="1">
            <a:spLocks noGrp="1"/>
          </p:cNvSpPr>
          <p:nvPr/>
        </p:nvSpPr>
        <p:spPr bwMode="auto">
          <a:xfrm>
            <a:off x="2971800" y="6689725"/>
            <a:ext cx="3962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r>
              <a:rPr lang="en-US" altLang="zh-CN" sz="1000" dirty="0">
                <a:ea typeface="宋体" pitchFamily="2" charset="-122"/>
              </a:rPr>
              <a:t>© Copyright 2014, Measurement Specialties, Inc.</a:t>
            </a:r>
          </a:p>
        </p:txBody>
      </p:sp>
      <p:pic>
        <p:nvPicPr>
          <p:cNvPr id="9" name="Picture 1029"/>
          <p:cNvPicPr>
            <a:picLocks noChangeAspect="1" noChangeArrowheads="1"/>
          </p:cNvPicPr>
          <p:nvPr/>
        </p:nvPicPr>
        <p:blipFill>
          <a:blip r:embed="rId3" cstate="print"/>
          <a:srcRect l="10667" r="9333" b="2244"/>
          <a:stretch>
            <a:fillRect/>
          </a:stretch>
        </p:blipFill>
        <p:spPr bwMode="auto">
          <a:xfrm>
            <a:off x="381000" y="990600"/>
            <a:ext cx="3124200" cy="2551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transsparent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81000" y="3886200"/>
            <a:ext cx="3175829" cy="194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4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  <p:pic>
        <p:nvPicPr>
          <p:cNvPr id="7" name="Picture 6" descr="Typical Hooku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0" y="974918"/>
            <a:ext cx="6172200" cy="5672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r>
              <a:rPr lang="en-US" dirty="0" smtClean="0"/>
              <a:t>Industries Serviced by this Product?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Passenger Vehicle Manufacturers</a:t>
            </a:r>
          </a:p>
          <a:p>
            <a:pPr marL="731838" lvl="1" indent="-45720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Regional Jet Manufacturers</a:t>
            </a:r>
          </a:p>
          <a:p>
            <a:pPr marL="731838" lvl="1" indent="-45720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Corporate / Private Aircraft Manufacturers</a:t>
            </a:r>
          </a:p>
          <a:p>
            <a:pPr marL="731838" lvl="1" indent="-45720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Buses / Trains / Trucks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Engine Manufacturers</a:t>
            </a:r>
          </a:p>
          <a:p>
            <a:pPr marL="788988" lvl="1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New Engine Certification</a:t>
            </a:r>
          </a:p>
          <a:p>
            <a:pPr marL="788988" lvl="1" indent="-514350">
              <a:lnSpc>
                <a:spcPct val="150000"/>
              </a:lnSpc>
              <a:buFont typeface="+mj-lt"/>
              <a:buAutoNum type="arabicParenR"/>
            </a:pPr>
            <a:r>
              <a:rPr lang="en-US" dirty="0" smtClean="0"/>
              <a:t>Performance Enhancement Verification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5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pPr lvl="0">
              <a:defRPr/>
            </a:pPr>
            <a:r>
              <a:rPr lang="en-US" dirty="0" smtClean="0"/>
              <a:t>FDS1</a:t>
            </a:r>
          </a:p>
          <a:p>
            <a:pPr lvl="0">
              <a:buFont typeface="Arial" pitchFamily="34" charset="0"/>
              <a:buChar char="•"/>
              <a:defRPr/>
            </a:pPr>
            <a:r>
              <a:rPr lang="en-US" dirty="0" smtClean="0"/>
              <a:t>Created in 2014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/>
              <a:t>Pre-Engineered System for up to 512 Pressure Channels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/>
              <a:t>“Live @ Power up” Data Acquisition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/>
              <a:t>Guaranteed System Accuracy - Digital Temperature Compensation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/>
              <a:t>On-Line </a:t>
            </a:r>
            <a:r>
              <a:rPr lang="en-US" dirty="0" err="1" smtClean="0"/>
              <a:t>Rezeroing</a:t>
            </a:r>
            <a:r>
              <a:rPr lang="en-US" dirty="0" smtClean="0"/>
              <a:t> upon Customer supplied switch closure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/>
              <a:t>Engineering Unit output via UDP or TCP/IP</a:t>
            </a:r>
          </a:p>
          <a:p>
            <a:pPr lvl="0">
              <a:buFont typeface="Arial" pitchFamily="34" charset="0"/>
              <a:buChar char="•"/>
              <a:defRPr/>
            </a:pPr>
            <a:r>
              <a:rPr lang="en-US" dirty="0" smtClean="0"/>
              <a:t>Flight Tests</a:t>
            </a:r>
          </a:p>
          <a:p>
            <a:pPr lvl="0">
              <a:buFont typeface="Arial" pitchFamily="34" charset="0"/>
              <a:buChar char="•"/>
              <a:defRPr/>
            </a:pPr>
            <a:r>
              <a:rPr lang="en-US" dirty="0" smtClean="0"/>
              <a:t>Portable Test Stand</a:t>
            </a:r>
          </a:p>
          <a:p>
            <a:pPr lvl="0">
              <a:buFont typeface="Arial" pitchFamily="34" charset="0"/>
              <a:buChar char="•"/>
              <a:defRPr/>
            </a:pPr>
            <a:r>
              <a:rPr lang="en-US" dirty="0" smtClean="0"/>
              <a:t>Low speed Wind Tunnel Tests</a:t>
            </a:r>
          </a:p>
          <a:p>
            <a:pPr lvl="0">
              <a:buFont typeface="Arial" pitchFamily="34" charset="0"/>
              <a:buChar char="•"/>
              <a:defRPr/>
            </a:pPr>
            <a:r>
              <a:rPr lang="en-US" dirty="0" smtClean="0"/>
              <a:t>Fuel economy studies for Long Haul Trucks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6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pPr marL="342900" indent="-342900">
              <a:lnSpc>
                <a:spcPct val="150000"/>
              </a:lnSpc>
            </a:pPr>
            <a:r>
              <a:rPr lang="en-US" dirty="0" smtClean="0"/>
              <a:t>New Development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Hardened Aluminum Enclosure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UDP &amp; IGMP Multicast Data Streaming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“Live @ Power Up” Data Acquisition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Initialization / Configurations stored in non-volatile memory</a:t>
            </a:r>
          </a:p>
          <a:p>
            <a:pPr marL="342900" indent="-342900">
              <a:lnSpc>
                <a:spcPct val="150000"/>
              </a:lnSpc>
            </a:pPr>
            <a:r>
              <a:rPr lang="en-US" dirty="0" smtClean="0"/>
              <a:t>Existing compatibility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Proven Digital Temperature Compensated Accuracy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Integrated Pneumatic Control Solenoids for C1/C2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ESP “HD” Scanners with DTC (Gen 1 &amp; Gen 2)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7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pPr marL="342900" indent="-342900"/>
            <a:r>
              <a:rPr lang="en-US" dirty="0" smtClean="0"/>
              <a:t>Data Streaming Terminology </a:t>
            </a:r>
            <a:r>
              <a:rPr lang="en-US" sz="2000" dirty="0" smtClean="0">
                <a:solidFill>
                  <a:srgbClr val="666699"/>
                </a:solidFill>
              </a:rPr>
              <a:t>(As defined by Microsoft)</a:t>
            </a:r>
          </a:p>
          <a:p>
            <a:pPr marL="342900" indent="-342900"/>
            <a:endParaRPr lang="en-US" dirty="0" smtClean="0"/>
          </a:p>
          <a:p>
            <a:pPr marL="342900" indent="-342900"/>
            <a:r>
              <a:rPr lang="en-US" u="sng" dirty="0" smtClean="0"/>
              <a:t>U</a:t>
            </a:r>
            <a:r>
              <a:rPr lang="en-US" dirty="0" smtClean="0"/>
              <a:t>ser </a:t>
            </a:r>
            <a:r>
              <a:rPr lang="en-US" u="sng" dirty="0" smtClean="0"/>
              <a:t>D</a:t>
            </a:r>
            <a:r>
              <a:rPr lang="en-US" dirty="0" smtClean="0"/>
              <a:t>atagram </a:t>
            </a:r>
            <a:r>
              <a:rPr lang="en-US" u="sng" dirty="0" smtClean="0"/>
              <a:t>P</a:t>
            </a:r>
            <a:r>
              <a:rPr lang="en-US" dirty="0" smtClean="0"/>
              <a:t>rotocol (UDP) </a:t>
            </a:r>
            <a:r>
              <a:rPr lang="en-US" sz="2000" dirty="0" smtClean="0">
                <a:solidFill>
                  <a:srgbClr val="666699"/>
                </a:solidFill>
              </a:rPr>
              <a:t>is a TCP/IP standard used by some programs instead of TCP for fast, lightweight, transportation of data between multiple TCP/IP hosts simultaneously.</a:t>
            </a:r>
            <a:endParaRPr lang="en-US" sz="2000" u="sng" dirty="0" smtClean="0">
              <a:solidFill>
                <a:srgbClr val="666699"/>
              </a:solidFill>
            </a:endParaRPr>
          </a:p>
          <a:p>
            <a:pPr marL="342900" indent="-342900"/>
            <a:endParaRPr lang="en-US" u="sng" dirty="0" smtClean="0"/>
          </a:p>
          <a:p>
            <a:pPr marL="342900" indent="-342900"/>
            <a:r>
              <a:rPr lang="en-US" u="sng" dirty="0" smtClean="0"/>
              <a:t>I</a:t>
            </a:r>
            <a:r>
              <a:rPr lang="en-US" dirty="0" smtClean="0"/>
              <a:t>nternet </a:t>
            </a:r>
            <a:r>
              <a:rPr lang="en-US" u="sng" dirty="0" smtClean="0"/>
              <a:t>G</a:t>
            </a:r>
            <a:r>
              <a:rPr lang="en-US" dirty="0" smtClean="0"/>
              <a:t>roup </a:t>
            </a:r>
            <a:r>
              <a:rPr lang="en-US" u="sng" dirty="0" smtClean="0"/>
              <a:t>M</a:t>
            </a:r>
            <a:r>
              <a:rPr lang="en-US" dirty="0" smtClean="0"/>
              <a:t>anagement </a:t>
            </a:r>
            <a:r>
              <a:rPr lang="en-US" u="sng" dirty="0" smtClean="0"/>
              <a:t>P</a:t>
            </a:r>
            <a:r>
              <a:rPr lang="en-US" dirty="0" smtClean="0"/>
              <a:t>rotocol (IGMP) </a:t>
            </a:r>
            <a:r>
              <a:rPr lang="en-US" sz="2000" dirty="0" smtClean="0">
                <a:solidFill>
                  <a:srgbClr val="666699"/>
                </a:solidFill>
              </a:rPr>
              <a:t>is used between hosts and their local multicast router. IGMP messages are encapsulated by IP and use the IP protocol number 0x02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8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3505200" cy="1524000"/>
          </a:xfrm>
          <a:noFill/>
        </p:spPr>
        <p:txBody>
          <a:bodyPr/>
          <a:lstStyle/>
          <a:p>
            <a:r>
              <a:rPr lang="en-US" u="sng" dirty="0" smtClean="0"/>
              <a:t>Competition:</a:t>
            </a:r>
          </a:p>
          <a:p>
            <a:r>
              <a:rPr lang="en-US" dirty="0" smtClean="0"/>
              <a:t>Scanivalve – DSM4000</a:t>
            </a:r>
          </a:p>
          <a:p>
            <a:r>
              <a:rPr lang="en-US" dirty="0" smtClean="0"/>
              <a:t>	</a:t>
            </a:r>
            <a:r>
              <a:rPr lang="en-US" sz="2000" dirty="0" smtClean="0"/>
              <a:t>(Digital Service Module)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9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67000"/>
            <a:ext cx="4724400" cy="3474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953000" y="1600200"/>
            <a:ext cx="375692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49496D"/>
                </a:solidFill>
                <a:latin typeface="+mj-lt"/>
              </a:rPr>
              <a:t>Specifications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49496D"/>
                </a:solidFill>
                <a:latin typeface="+mj-lt"/>
              </a:rPr>
              <a:t>0-60°C Operation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49496D"/>
                </a:solidFill>
                <a:latin typeface="+mj-lt"/>
              </a:rPr>
              <a:t>9-36VDC Power Requirement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49496D"/>
                </a:solidFill>
                <a:latin typeface="+mj-lt"/>
              </a:rPr>
              <a:t>15 Hz/CH TCP/IP ASCII Data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49496D"/>
                </a:solidFill>
                <a:latin typeface="+mj-lt"/>
              </a:rPr>
              <a:t>625 Hz/CH UDP Binary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3505200" cy="1524000"/>
          </a:xfrm>
          <a:noFill/>
        </p:spPr>
        <p:txBody>
          <a:bodyPr/>
          <a:lstStyle/>
          <a:p>
            <a:r>
              <a:rPr lang="en-US" u="sng" dirty="0" smtClean="0"/>
              <a:t>Competition:</a:t>
            </a:r>
          </a:p>
          <a:p>
            <a:r>
              <a:rPr lang="en-US" dirty="0" smtClean="0"/>
              <a:t>Scanivalve – DSM4000</a:t>
            </a:r>
          </a:p>
          <a:p>
            <a:r>
              <a:rPr lang="en-US" dirty="0" smtClean="0"/>
              <a:t>	</a:t>
            </a:r>
            <a:r>
              <a:rPr lang="en-US" sz="2000" dirty="0" smtClean="0"/>
              <a:t>(Digital Service Module)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10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67000"/>
            <a:ext cx="4724400" cy="3474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953000" y="1600200"/>
            <a:ext cx="403027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49496D"/>
                </a:solidFill>
                <a:latin typeface="+mj-lt"/>
              </a:rPr>
              <a:t>Features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DSP Technology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Sample rates up to 625 Hz/CH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Up to 8 ZOC Scanners (512 CH)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Ethernet 100BaseT output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Optional ARINC429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49496D"/>
                </a:solidFill>
                <a:latin typeface="+mj-lt"/>
              </a:rPr>
              <a:t>Digital Input &amp; Output capability</a:t>
            </a:r>
            <a:endParaRPr lang="en-US" sz="2000" dirty="0">
              <a:solidFill>
                <a:srgbClr val="49496D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5400" y="4114800"/>
            <a:ext cx="34980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u="sng" dirty="0" smtClean="0">
                <a:latin typeface="+mn-lt"/>
              </a:rPr>
              <a:t>DSP Technology: </a:t>
            </a:r>
          </a:p>
          <a:p>
            <a:r>
              <a:rPr lang="en-US" sz="1400" i="1" dirty="0" smtClean="0">
                <a:latin typeface="+mn-lt"/>
              </a:rPr>
              <a:t>“Scanivalve uses a DSP processor</a:t>
            </a:r>
          </a:p>
          <a:p>
            <a:r>
              <a:rPr lang="en-US" sz="1400" i="1" dirty="0" smtClean="0">
                <a:latin typeface="+mn-lt"/>
              </a:rPr>
              <a:t>For fast EU conversion and Throughput.”</a:t>
            </a:r>
            <a:endParaRPr lang="en-US" sz="1400" i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5400" y="5029200"/>
            <a:ext cx="3329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u="sng" dirty="0" smtClean="0"/>
              <a:t>Based on RAD technology:</a:t>
            </a:r>
          </a:p>
          <a:p>
            <a:r>
              <a:rPr lang="en-US" sz="1400" i="1" dirty="0" smtClean="0"/>
              <a:t>“There is an A/D for each ZOC module,</a:t>
            </a:r>
          </a:p>
          <a:p>
            <a:r>
              <a:rPr lang="en-US" sz="1400" i="1" dirty="0" smtClean="0"/>
              <a:t>Plus internal memory for DSC and ZOC</a:t>
            </a:r>
          </a:p>
          <a:p>
            <a:r>
              <a:rPr lang="en-US" sz="1400" i="1" dirty="0" smtClean="0"/>
              <a:t>Module information storage”</a:t>
            </a:r>
            <a:endParaRPr lang="en-US" sz="1400" i="1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191000" y="3352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77200" cy="5410200"/>
          </a:xfrm>
          <a:noFill/>
        </p:spPr>
        <p:txBody>
          <a:bodyPr/>
          <a:lstStyle/>
          <a:p>
            <a:r>
              <a:rPr lang="en-US" u="sng" dirty="0" smtClean="0"/>
              <a:t>Target Customers: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Small to Mid size Aircraft builders or developing state 	funded aircraft builders without strong ties or 	who are under served by the “</a:t>
            </a:r>
            <a:r>
              <a:rPr lang="en-US" dirty="0" smtClean="0">
                <a:solidFill>
                  <a:srgbClr val="00B050"/>
                </a:solidFill>
              </a:rPr>
              <a:t>Big Three</a:t>
            </a:r>
            <a:r>
              <a:rPr lang="en-US" dirty="0" smtClean="0"/>
              <a:t>” 	Telemetry Companies:</a:t>
            </a:r>
          </a:p>
          <a:p>
            <a:r>
              <a:rPr lang="en-US" dirty="0" smtClean="0"/>
              <a:t>		</a:t>
            </a:r>
            <a:r>
              <a:rPr lang="en-US" dirty="0" err="1" smtClean="0">
                <a:solidFill>
                  <a:srgbClr val="00B050"/>
                </a:solidFill>
              </a:rPr>
              <a:t>Teletronics</a:t>
            </a:r>
            <a:r>
              <a:rPr lang="en-US" dirty="0" smtClean="0">
                <a:solidFill>
                  <a:srgbClr val="00B050"/>
                </a:solidFill>
              </a:rPr>
              <a:t> Technology Corporation (TTC)</a:t>
            </a:r>
          </a:p>
          <a:p>
            <a:r>
              <a:rPr lang="en-US" dirty="0" smtClean="0">
                <a:solidFill>
                  <a:srgbClr val="00B050"/>
                </a:solidFill>
              </a:rPr>
              <a:t>		L-3 Communications Corp –Telemetry West</a:t>
            </a:r>
          </a:p>
          <a:p>
            <a:r>
              <a:rPr lang="en-US" dirty="0" smtClean="0">
                <a:solidFill>
                  <a:srgbClr val="00B050"/>
                </a:solidFill>
              </a:rPr>
              <a:t>		Curtiss-Wright </a:t>
            </a:r>
            <a:r>
              <a:rPr lang="en-US" b="0" i="1" dirty="0" smtClean="0">
                <a:solidFill>
                  <a:srgbClr val="00B050"/>
                </a:solidFill>
              </a:rPr>
              <a:t>(aka)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Acra</a:t>
            </a:r>
            <a:r>
              <a:rPr lang="en-US" dirty="0" smtClean="0">
                <a:solidFill>
                  <a:srgbClr val="00B050"/>
                </a:solidFill>
              </a:rPr>
              <a:t> Control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Aero Engine Manufacturers who wish to benefit from DTC Scanner accuracy during in-flight tests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Industry funded University Research Programs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11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ffectLst/>
              </a:rPr>
              <a:t>In Vehicle Pressure Data System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229600" cy="2971800"/>
          </a:xfrm>
          <a:noFill/>
        </p:spPr>
        <p:txBody>
          <a:bodyPr/>
          <a:lstStyle/>
          <a:p>
            <a:pPr marL="342900" indent="-342900"/>
            <a:r>
              <a:rPr lang="en-US" dirty="0" smtClean="0"/>
              <a:t>Future Development – FDS2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IEEE-1588 2008 (PTPv2)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Heater Element Option for extended temperature operation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 smtClean="0"/>
              <a:t>Software controlled Trigger mode selection</a:t>
            </a:r>
          </a:p>
        </p:txBody>
      </p:sp>
      <p:sp>
        <p:nvSpPr>
          <p:cNvPr id="13317" name="Espace réservé du numéro de diapositive 3"/>
          <p:cNvSpPr txBox="1">
            <a:spLocks noGrp="1"/>
          </p:cNvSpPr>
          <p:nvPr/>
        </p:nvSpPr>
        <p:spPr bwMode="auto">
          <a:xfrm>
            <a:off x="67818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r"/>
            <a:fld id="{E0B87435-84F5-46F3-872E-01EDB0946376}" type="slidenum">
              <a:rPr lang="en-US" sz="1000"/>
              <a:pPr algn="r"/>
              <a:t>12</a:t>
            </a:fld>
            <a:endParaRPr lang="en-US" sz="10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971800" y="6689725"/>
            <a:ext cx="3962400" cy="24447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 Copyright 2014, Measurement Specialties,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62609</TotalTime>
  <Words>644</Words>
  <Application>Microsoft Office PowerPoint</Application>
  <PresentationFormat>On-screen Show (4:3)</PresentationFormat>
  <Paragraphs>139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PowerPoint Presentation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  <vt:lpstr>In Vehicle Pressure Data System</vt:lpstr>
    </vt:vector>
  </TitlesOfParts>
  <Company>Miller Designworks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Scott Sharadin</dc:creator>
  <cp:lastModifiedBy>Front</cp:lastModifiedBy>
  <cp:revision>465</cp:revision>
  <dcterms:created xsi:type="dcterms:W3CDTF">2003-12-24T15:04:07Z</dcterms:created>
  <dcterms:modified xsi:type="dcterms:W3CDTF">2014-09-19T15:33:37Z</dcterms:modified>
</cp:coreProperties>
</file>